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10"/>
  </p:notesMasterIdLst>
  <p:sldIdLst>
    <p:sldId id="370" r:id="rId5"/>
    <p:sldId id="403" r:id="rId6"/>
    <p:sldId id="402" r:id="rId7"/>
    <p:sldId id="373" r:id="rId8"/>
    <p:sldId id="289" r:id="rId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DFC"/>
    <a:srgbClr val="140F14"/>
    <a:srgbClr val="FFD34F"/>
    <a:srgbClr val="14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 autoAdjust="0"/>
    <p:restoredTop sz="69243" autoAdjust="0"/>
  </p:normalViewPr>
  <p:slideViewPr>
    <p:cSldViewPr snapToGrid="0" snapToObjects="1" showGuides="1">
      <p:cViewPr>
        <p:scale>
          <a:sx n="100" d="100"/>
          <a:sy n="100" d="100"/>
        </p:scale>
        <p:origin x="-1360" y="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Each grouping will execute the following: </a:t>
            </a: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admin can provision and delete instances and data</a:t>
            </a:r>
            <a:r>
              <a:rPr lang="en-US" baseline="0" dirty="0" smtClean="0">
                <a:solidFill>
                  <a:schemeClr val="bg2"/>
                </a:solidFill>
              </a:rPr>
              <a:t> as well as </a:t>
            </a:r>
            <a:r>
              <a:rPr lang="en-US" dirty="0" smtClean="0">
                <a:solidFill>
                  <a:schemeClr val="bg2"/>
                </a:solidFill>
              </a:rPr>
              <a:t>assign other user access including making others admins. </a:t>
            </a: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78">
              <a:defRPr/>
            </a:pPr>
            <a:endParaRPr lang="en-US" sz="2000" b="1" kern="0" dirty="0" smtClean="0"/>
          </a:p>
          <a:p>
            <a:pPr defTabSz="457178">
              <a:defRPr/>
            </a:pPr>
            <a:r>
              <a:rPr lang="en-US" sz="1200" b="1" kern="0" dirty="0" smtClean="0"/>
              <a:t>AI lifecycle automation</a:t>
            </a:r>
          </a:p>
          <a:p>
            <a:pPr defTabSz="457178">
              <a:defRPr/>
            </a:pPr>
            <a:r>
              <a:rPr lang="en-US" sz="900" kern="0" dirty="0" smtClean="0"/>
              <a:t>Drive productivity within a unified, fully governed platform</a:t>
            </a:r>
          </a:p>
          <a:p>
            <a:pPr defTabSz="457178">
              <a:defRPr/>
            </a:pPr>
            <a:endParaRPr lang="en-US" sz="2000" b="1" kern="0" dirty="0" smtClean="0"/>
          </a:p>
          <a:p>
            <a:pPr defTabSz="457178">
              <a:defRPr/>
            </a:pPr>
            <a:r>
              <a:rPr lang="en-US" sz="1200" b="1" kern="0" dirty="0" smtClean="0"/>
              <a:t>Pre-built enterprise apps</a:t>
            </a:r>
          </a:p>
          <a:p>
            <a:pPr defTabSz="457178">
              <a:defRPr/>
            </a:pPr>
            <a:r>
              <a:rPr lang="en-US" sz="900" kern="0" dirty="0" smtClean="0"/>
              <a:t>Speed time-to-value with less skills required</a:t>
            </a:r>
          </a:p>
          <a:p>
            <a:pPr defTabSz="457178">
              <a:defRPr/>
            </a:pPr>
            <a:endParaRPr lang="en-US" sz="2000" b="1" kern="0" dirty="0" smtClean="0"/>
          </a:p>
          <a:p>
            <a:pPr defTabSz="457178">
              <a:defRPr/>
            </a:pPr>
            <a:r>
              <a:rPr lang="en-US" sz="1200" b="1" kern="0" dirty="0" smtClean="0"/>
              <a:t>Proven, prescriptive, trusted</a:t>
            </a:r>
          </a:p>
          <a:p>
            <a:pPr defTabSz="457178">
              <a:defRPr/>
            </a:pPr>
            <a:r>
              <a:rPr lang="en-US" sz="900" kern="0" dirty="0" smtClean="0"/>
              <a:t>Partner with the leader in applied enterprise AI</a:t>
            </a:r>
          </a:p>
          <a:p>
            <a:pPr defTabSz="457178">
              <a:defRPr/>
            </a:pPr>
            <a:endParaRPr lang="en-US" sz="900" kern="0" dirty="0" smtClean="0"/>
          </a:p>
          <a:p>
            <a:pPr defTabSz="457178">
              <a:defRPr/>
            </a:pPr>
            <a:r>
              <a:rPr lang="en-US" sz="900" kern="0" dirty="0" smtClean="0"/>
              <a:t>Can be leveraged</a:t>
            </a:r>
            <a:r>
              <a:rPr lang="en-US" sz="900" kern="0" baseline="0" dirty="0" smtClean="0"/>
              <a:t> as endpoints, from the IBM cloud, from behind your firewall or even deployed within your firewall or in another providers cloud. </a:t>
            </a:r>
            <a:endParaRPr lang="en-US" sz="900" kern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149A0B-C2B1-4D49-B0EC-430DCFCE13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1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49802824"/>
      </p:ext>
    </p:extLst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"/>
          </p:nvPr>
        </p:nvSpPr>
        <p:spPr>
          <a:xfrm>
            <a:off x="3119738" y="173736"/>
            <a:ext cx="2834641" cy="1600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 marL="0" indent="457200">
              <a:spcBef>
                <a:spcPts val="0"/>
              </a:spcBef>
              <a:buSzTx/>
              <a:buNone/>
            </a:lvl2pPr>
            <a:lvl3pPr marL="0" indent="914400">
              <a:spcBef>
                <a:spcPts val="0"/>
              </a:spcBef>
              <a:buSzTx/>
              <a:buNone/>
            </a:lvl3pPr>
            <a:lvl4pPr marL="0" indent="1371600">
              <a:spcBef>
                <a:spcPts val="0"/>
              </a:spcBef>
              <a:buSzTx/>
              <a:buNone/>
            </a:lvl4pPr>
            <a:lvl5pPr marL="0" indent="18288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228600" y="4783327"/>
            <a:ext cx="127000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>
                <a:solidFill>
                  <a:srgbClr val="E0E0E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92041117"/>
      </p:ext>
    </p:extLst>
  </p:cSld>
  <p:clrMapOvr>
    <a:masterClrMapping/>
  </p:clrMapOvr>
  <p:transition xmlns:p14="http://schemas.microsoft.com/office/powerpoint/2010/main"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6904244"/>
      </p:ext>
    </p:extLst>
  </p:cSld>
  <p:clrMapOvr>
    <a:masterClrMapping/>
  </p:clrMapOvr>
  <p:transition xmlns:p14="http://schemas.microsoft.com/office/powerpoint/2010/main"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22860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239522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675386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5"/>
          </p:nvPr>
        </p:nvSpPr>
        <p:spPr>
          <a:xfrm>
            <a:off x="457454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00353905"/>
      </p:ext>
    </p:extLst>
  </p:cSld>
  <p:clrMapOvr>
    <a:masterClrMapping/>
  </p:clrMapOvr>
  <p:transition xmlns:p14="http://schemas.microsoft.com/office/powerpoint/2010/main"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4.xml"/><Relationship Id="rId3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0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43.xml"/><Relationship Id="rId35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  <p:sldLayoutId id="2147483827" r:id="rId3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  <p:sldLayoutId id="2147483829" r:id="rId36"/>
    <p:sldLayoutId id="2147483830" r:id="rId37"/>
    <p:sldLayoutId id="2147483831" r:id="rId3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51.sv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emf"/><Relationship Id="rId26" Type="http://schemas.openxmlformats.org/officeDocument/2006/relationships/image" Target="../media/image24.emf"/><Relationship Id="rId27" Type="http://schemas.openxmlformats.org/officeDocument/2006/relationships/image" Target="../media/image25.emf"/><Relationship Id="rId28" Type="http://schemas.openxmlformats.org/officeDocument/2006/relationships/image" Target="../media/image26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30" Type="http://schemas.openxmlformats.org/officeDocument/2006/relationships/image" Target="../media/image28.emf"/><Relationship Id="rId31" Type="http://schemas.openxmlformats.org/officeDocument/2006/relationships/image" Target="../media/image29.emf"/><Relationship Id="rId32" Type="http://schemas.openxmlformats.org/officeDocument/2006/relationships/image" Target="../media/image30.tiff"/><Relationship Id="rId9" Type="http://schemas.openxmlformats.org/officeDocument/2006/relationships/image" Target="../media/image13.png"/><Relationship Id="rId6" Type="http://schemas.openxmlformats.org/officeDocument/2006/relationships/image" Target="../media/image36.svg"/><Relationship Id="rId7" Type="http://schemas.openxmlformats.org/officeDocument/2006/relationships/image" Target="../media/image12.png"/><Relationship Id="rId8" Type="http://schemas.openxmlformats.org/officeDocument/2006/relationships/image" Target="../media/image38.svg"/><Relationship Id="rId33" Type="http://schemas.openxmlformats.org/officeDocument/2006/relationships/image" Target="../media/image31.tiff"/><Relationship Id="rId34" Type="http://schemas.openxmlformats.org/officeDocument/2006/relationships/image" Target="../media/image32.tiff"/><Relationship Id="rId35" Type="http://schemas.openxmlformats.org/officeDocument/2006/relationships/image" Target="../media/image33.png"/><Relationship Id="rId10" Type="http://schemas.openxmlformats.org/officeDocument/2006/relationships/image" Target="../media/image40.svg"/><Relationship Id="rId11" Type="http://schemas.openxmlformats.org/officeDocument/2006/relationships/image" Target="../media/image14.tiff"/><Relationship Id="rId12" Type="http://schemas.openxmlformats.org/officeDocument/2006/relationships/image" Target="../media/image15.png"/><Relationship Id="rId13" Type="http://schemas.openxmlformats.org/officeDocument/2006/relationships/image" Target="../media/image43.svg"/><Relationship Id="rId14" Type="http://schemas.openxmlformats.org/officeDocument/2006/relationships/image" Target="../media/image16.png"/><Relationship Id="rId15" Type="http://schemas.openxmlformats.org/officeDocument/2006/relationships/image" Target="../media/image45.svg"/><Relationship Id="rId16" Type="http://schemas.openxmlformats.org/officeDocument/2006/relationships/image" Target="../media/image17.png"/><Relationship Id="rId17" Type="http://schemas.openxmlformats.org/officeDocument/2006/relationships/image" Target="../media/image47.svg"/><Relationship Id="rId18" Type="http://schemas.openxmlformats.org/officeDocument/2006/relationships/image" Target="../media/image18.png"/><Relationship Id="rId1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6" b="24129"/>
          <a:stretch/>
        </p:blipFill>
        <p:spPr>
          <a:xfrm>
            <a:off x="4905064" y="1241049"/>
            <a:ext cx="4238936" cy="3902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37334" r="20973" b="33297"/>
          <a:stretch/>
        </p:blipFill>
        <p:spPr>
          <a:xfrm>
            <a:off x="167640" y="2336800"/>
            <a:ext cx="1112398" cy="303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4717629"/>
            <a:ext cx="528320" cy="1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07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2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6800" y="457200"/>
            <a:ext cx="5562600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chemeClr val="bg2"/>
              </a:solidFill>
            </a:endParaRPr>
          </a:p>
          <a:p>
            <a:r>
              <a:rPr lang="en-US" sz="1400" dirty="0" smtClean="0">
                <a:solidFill>
                  <a:schemeClr val="bg2"/>
                </a:solidFill>
              </a:rPr>
              <a:t>You </a:t>
            </a:r>
            <a:r>
              <a:rPr lang="en-US" sz="1400" dirty="0">
                <a:solidFill>
                  <a:schemeClr val="bg2"/>
                </a:solidFill>
              </a:rPr>
              <a:t>should get an email that includes a </a:t>
            </a:r>
            <a:r>
              <a:rPr lang="en-US" sz="1400" b="1" dirty="0">
                <a:solidFill>
                  <a:schemeClr val="bg2"/>
                </a:solidFill>
              </a:rPr>
              <a:t>"Feature Code".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</a:p>
          <a:p>
            <a:r>
              <a:rPr lang="en-US" sz="1400" dirty="0">
                <a:solidFill>
                  <a:schemeClr val="bg2"/>
                </a:solidFill>
              </a:rPr>
              <a:t>-Using </a:t>
            </a:r>
            <a:r>
              <a:rPr lang="en-US" sz="1400" b="1" dirty="0">
                <a:solidFill>
                  <a:schemeClr val="bg2"/>
                </a:solidFill>
              </a:rPr>
              <a:t>"</a:t>
            </a:r>
            <a:r>
              <a:rPr lang="en-US" sz="1400" b="1" dirty="0">
                <a:solidFill>
                  <a:schemeClr val="bg2"/>
                </a:solidFill>
                <a:hlinkClick r:id="rId3"/>
              </a:rPr>
              <a:t>cloud.ibm.com</a:t>
            </a:r>
            <a:r>
              <a:rPr lang="en-US" sz="1400" b="1" dirty="0">
                <a:solidFill>
                  <a:schemeClr val="bg2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 navigate to: </a:t>
            </a:r>
          </a:p>
          <a:p>
            <a:r>
              <a:rPr lang="en-US" sz="1400" dirty="0">
                <a:solidFill>
                  <a:schemeClr val="bg2"/>
                </a:solidFill>
              </a:rPr>
              <a:t> </a:t>
            </a:r>
          </a:p>
          <a:p>
            <a:r>
              <a:rPr lang="en-US" sz="1400" dirty="0">
                <a:solidFill>
                  <a:schemeClr val="bg2"/>
                </a:solidFill>
              </a:rPr>
              <a:t>=====&gt;MANAGE/ACCOUNT,</a:t>
            </a:r>
          </a:p>
          <a:p>
            <a:r>
              <a:rPr lang="en-US" sz="1400" dirty="0">
                <a:solidFill>
                  <a:schemeClr val="bg2"/>
                </a:solidFill>
              </a:rPr>
              <a:t>     ======&gt; ACCOUNT SETTINGS</a:t>
            </a:r>
          </a:p>
          <a:p>
            <a:r>
              <a:rPr lang="en-US" sz="1400" dirty="0">
                <a:solidFill>
                  <a:schemeClr val="bg2"/>
                </a:solidFill>
              </a:rPr>
              <a:t>          =====&gt;  Locate the FEATURE/SUBSCRIPTION (PROMO CODES) section &amp; click "APPLY CODES"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668623"/>
            <a:ext cx="4591052" cy="155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Feature Codes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Subscription</a:t>
            </a: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642989"/>
            <a:ext cx="3670300" cy="19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3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6800" y="88900"/>
            <a:ext cx="5562600" cy="479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bg2"/>
                </a:solidFill>
              </a:rPr>
              <a:t>Your </a:t>
            </a:r>
            <a:r>
              <a:rPr lang="en-US" sz="1400" dirty="0">
                <a:solidFill>
                  <a:schemeClr val="bg2"/>
                </a:solidFill>
              </a:rPr>
              <a:t>IBM Cloud account is a valuable resource. Many successful organizations create a Center of </a:t>
            </a:r>
            <a:r>
              <a:rPr lang="en-US" sz="1400" dirty="0" smtClean="0">
                <a:solidFill>
                  <a:schemeClr val="bg2"/>
                </a:solidFill>
              </a:rPr>
              <a:t>Excellence(COE) </a:t>
            </a:r>
            <a:r>
              <a:rPr lang="en-US" sz="1400" dirty="0">
                <a:solidFill>
                  <a:schemeClr val="bg2"/>
                </a:solidFill>
              </a:rPr>
              <a:t>which includes or is closely </a:t>
            </a:r>
            <a:r>
              <a:rPr lang="en-US" sz="1400" dirty="0" smtClean="0">
                <a:solidFill>
                  <a:schemeClr val="bg2"/>
                </a:solidFill>
              </a:rPr>
              <a:t>associated with </a:t>
            </a:r>
            <a:r>
              <a:rPr lang="en-US" sz="1400" dirty="0">
                <a:solidFill>
                  <a:schemeClr val="bg2"/>
                </a:solidFill>
              </a:rPr>
              <a:t>an IBM Cloud account Administrator. The COE will set policy to determine which projects get access and consumption guidelines. </a:t>
            </a:r>
            <a:r>
              <a:rPr lang="en-US" sz="1400" dirty="0" smtClean="0">
                <a:solidFill>
                  <a:schemeClr val="bg2"/>
                </a:solidFill>
              </a:rPr>
              <a:t>The administrator is key in actualizing and enforcing those policies. </a:t>
            </a:r>
            <a:br>
              <a:rPr lang="en-US" sz="1400" dirty="0" smtClean="0">
                <a:solidFill>
                  <a:schemeClr val="bg2"/>
                </a:solidFill>
              </a:rPr>
            </a:b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2"/>
                </a:solidFill>
              </a:rPr>
              <a:t>When assigning an administrator consider the following 4 functions. 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000" b="1" dirty="0">
                <a:solidFill>
                  <a:schemeClr val="bg2"/>
                </a:solidFill>
              </a:rPr>
              <a:t>A</a:t>
            </a:r>
            <a:r>
              <a:rPr lang="en-US" sz="1000" b="1" dirty="0" smtClean="0">
                <a:solidFill>
                  <a:schemeClr val="bg2"/>
                </a:solidFill>
              </a:rPr>
              <a:t>ccess: </a:t>
            </a:r>
            <a:r>
              <a:rPr lang="en-US" sz="1000" dirty="0" smtClean="0">
                <a:solidFill>
                  <a:schemeClr val="bg2"/>
                </a:solidFill>
              </a:rPr>
              <a:t>The</a:t>
            </a:r>
            <a:r>
              <a:rPr lang="en-US" sz="1000" dirty="0" smtClean="0">
                <a:solidFill>
                  <a:schemeClr val="bg2"/>
                </a:solidFill>
              </a:rPr>
              <a:t> </a:t>
            </a:r>
            <a:r>
              <a:rPr lang="en-US" sz="1000" dirty="0" smtClean="0">
                <a:solidFill>
                  <a:schemeClr val="bg2"/>
                </a:solidFill>
              </a:rPr>
              <a:t>Administrator can </a:t>
            </a:r>
            <a:r>
              <a:rPr lang="en-US" sz="1000" dirty="0" smtClean="0">
                <a:solidFill>
                  <a:schemeClr val="bg2"/>
                </a:solidFill>
              </a:rPr>
              <a:t>invite users </a:t>
            </a:r>
            <a:r>
              <a:rPr lang="en-US" sz="1000" dirty="0" smtClean="0">
                <a:solidFill>
                  <a:schemeClr val="bg2"/>
                </a:solidFill>
              </a:rPr>
              <a:t>and assign access </a:t>
            </a:r>
            <a:r>
              <a:rPr lang="en-US" sz="1000" dirty="0" smtClean="0">
                <a:solidFill>
                  <a:schemeClr val="bg2"/>
                </a:solidFill>
              </a:rPr>
              <a:t>roles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smtClean="0">
                <a:solidFill>
                  <a:schemeClr val="bg2"/>
                </a:solidFill>
              </a:rPr>
              <a:t>as well as create resource groupings. </a:t>
            </a:r>
            <a:br>
              <a:rPr lang="en-US" sz="1000" dirty="0" smtClean="0">
                <a:solidFill>
                  <a:schemeClr val="bg2"/>
                </a:solidFill>
              </a:rPr>
            </a:br>
            <a:endParaRPr lang="en-US" sz="10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000" b="1" dirty="0" smtClean="0">
                <a:solidFill>
                  <a:schemeClr val="bg2"/>
                </a:solidFill>
              </a:rPr>
              <a:t>Create and remove services</a:t>
            </a:r>
            <a:r>
              <a:rPr lang="en-US" sz="1000" dirty="0" smtClean="0">
                <a:solidFill>
                  <a:schemeClr val="bg2"/>
                </a:solidFill>
              </a:rPr>
              <a:t>: </a:t>
            </a:r>
            <a:r>
              <a:rPr lang="en-US" sz="1000" dirty="0">
                <a:solidFill>
                  <a:schemeClr val="bg2"/>
                </a:solidFill>
              </a:rPr>
              <a:t>A</a:t>
            </a:r>
            <a:r>
              <a:rPr lang="en-US" sz="1000" dirty="0" smtClean="0">
                <a:solidFill>
                  <a:schemeClr val="bg2"/>
                </a:solidFill>
              </a:rPr>
              <a:t>n </a:t>
            </a:r>
            <a:r>
              <a:rPr lang="en-US" sz="1000" dirty="0" smtClean="0">
                <a:solidFill>
                  <a:schemeClr val="bg2"/>
                </a:solidFill>
              </a:rPr>
              <a:t>Administrator will be able to provision and delete instances and data. </a:t>
            </a:r>
            <a:br>
              <a:rPr lang="en-US" sz="1000" dirty="0" smtClean="0">
                <a:solidFill>
                  <a:schemeClr val="bg2"/>
                </a:solidFill>
              </a:rPr>
            </a:br>
            <a:endParaRPr lang="en-US" sz="10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000" b="1" dirty="0" smtClean="0">
                <a:solidFill>
                  <a:schemeClr val="bg2"/>
                </a:solidFill>
              </a:rPr>
              <a:t>Notifications and Billing : </a:t>
            </a:r>
            <a:r>
              <a:rPr lang="en-US" sz="1000" dirty="0" smtClean="0">
                <a:solidFill>
                  <a:schemeClr val="bg2"/>
                </a:solidFill>
              </a:rPr>
              <a:t>IBM Cloud will send notifications on maintenance and cloud events that may have service impacts. In many cases the administrator is responsible for monitoring this communication as well as </a:t>
            </a:r>
            <a:r>
              <a:rPr lang="en-US" sz="1000" dirty="0" smtClean="0">
                <a:solidFill>
                  <a:schemeClr val="bg2"/>
                </a:solidFill>
              </a:rPr>
              <a:t>monitoring </a:t>
            </a:r>
            <a:r>
              <a:rPr lang="en-US" sz="1000" dirty="0" smtClean="0">
                <a:solidFill>
                  <a:schemeClr val="bg2"/>
                </a:solidFill>
              </a:rPr>
              <a:t>usage/billing. </a:t>
            </a:r>
            <a:br>
              <a:rPr lang="en-US" sz="1000" dirty="0" smtClean="0">
                <a:solidFill>
                  <a:schemeClr val="bg2"/>
                </a:solidFill>
              </a:rPr>
            </a:br>
            <a:endParaRPr lang="en-US" sz="10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000" b="1" dirty="0" smtClean="0">
                <a:solidFill>
                  <a:schemeClr val="bg2"/>
                </a:solidFill>
              </a:rPr>
              <a:t>Ticketing:</a:t>
            </a:r>
            <a:r>
              <a:rPr lang="en-US" sz="1000" dirty="0" smtClean="0">
                <a:solidFill>
                  <a:schemeClr val="bg2"/>
                </a:solidFill>
              </a:rPr>
              <a:t> Your administrator may be compelled from time to time to submit support tickets relating to the overall account. These tickets may range from billing/consumption anomalies to SLA infraction requests.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668623"/>
            <a:ext cx="4591052" cy="155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Assigning Roles </a:t>
            </a: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Administrator</a:t>
            </a: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3FB2A888-99C3-524D-8917-070D9C5BB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42" y="1323005"/>
            <a:ext cx="338185" cy="3381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280740D7-8E97-7E49-B91C-2A5BBCB382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2013718" y="2728072"/>
            <a:ext cx="304944" cy="276601"/>
          </a:xfrm>
          <a:prstGeom prst="rect">
            <a:avLst/>
          </a:prstGeom>
        </p:spPr>
      </p:pic>
      <p:sp>
        <p:nvSpPr>
          <p:cNvPr id="73" name="TextBox 41">
            <a:extLst>
              <a:ext uri="{FF2B5EF4-FFF2-40B4-BE49-F238E27FC236}">
                <a16:creationId xmlns:a16="http://schemas.microsoft.com/office/drawing/2014/main" xmlns="" id="{2A9C9773-E3AB-8B46-B332-3298B8AC1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2" y="1353801"/>
            <a:ext cx="145044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r"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Discovery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5" name="TextBox 41">
            <a:extLst>
              <a:ext uri="{FF2B5EF4-FFF2-40B4-BE49-F238E27FC236}">
                <a16:creationId xmlns:a16="http://schemas.microsoft.com/office/drawing/2014/main" xmlns="" id="{927B0AC3-6251-164A-A708-CA86E3955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84" y="2645647"/>
            <a:ext cx="1328962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Knowledge Studio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xmlns="" id="{7ED243F2-E105-CA4E-A520-F4229B1E3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848" y="3360025"/>
            <a:ext cx="1008073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Language Translator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7" name="TextBox 41">
            <a:extLst>
              <a:ext uri="{FF2B5EF4-FFF2-40B4-BE49-F238E27FC236}">
                <a16:creationId xmlns:a16="http://schemas.microsoft.com/office/drawing/2014/main" xmlns="" id="{07F755E2-D41E-2F47-93F2-06533C69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524" y="4015030"/>
            <a:ext cx="1287992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Natural Language</a:t>
            </a:r>
            <a:b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Classifier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9901B589-DBAB-6248-A62F-3A6E3336F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65605" y="4144189"/>
            <a:ext cx="311129" cy="311129"/>
          </a:xfrm>
          <a:prstGeom prst="rect">
            <a:avLst/>
          </a:prstGeom>
        </p:spPr>
      </p:pic>
      <p:sp>
        <p:nvSpPr>
          <p:cNvPr id="91" name="TextBox 41">
            <a:extLst>
              <a:ext uri="{FF2B5EF4-FFF2-40B4-BE49-F238E27FC236}">
                <a16:creationId xmlns:a16="http://schemas.microsoft.com/office/drawing/2014/main" xmlns="" id="{60C4EBA2-A473-9D41-890D-659FBA77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048" y="1898309"/>
            <a:ext cx="1339409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Natural Language Understanding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F8C66E2D-FA9A-A146-A191-F0004FBF8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19323" y="1922478"/>
            <a:ext cx="349630" cy="34963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BE702997-1976-F44D-B71B-3ED33D810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17129" y="3409659"/>
            <a:ext cx="329449" cy="329449"/>
          </a:xfrm>
          <a:prstGeom prst="rect">
            <a:avLst/>
          </a:prstGeom>
        </p:spPr>
      </p:pic>
      <p:sp>
        <p:nvSpPr>
          <p:cNvPr id="96" name="TextBox 41">
            <a:extLst>
              <a:ext uri="{FF2B5EF4-FFF2-40B4-BE49-F238E27FC236}">
                <a16:creationId xmlns:a16="http://schemas.microsoft.com/office/drawing/2014/main" xmlns="" id="{33287960-6056-3D44-968A-307A425CD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58" y="2378248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Personality Insights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0E1BEAEA-533C-1A4E-BFD7-B8D2904D10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42" y="2274274"/>
            <a:ext cx="395537" cy="395537"/>
          </a:xfrm>
          <a:prstGeom prst="rect">
            <a:avLst/>
          </a:prstGeom>
        </p:spPr>
      </p:pic>
      <p:sp>
        <p:nvSpPr>
          <p:cNvPr id="101" name="TextBox 41">
            <a:extLst>
              <a:ext uri="{FF2B5EF4-FFF2-40B4-BE49-F238E27FC236}">
                <a16:creationId xmlns:a16="http://schemas.microsoft.com/office/drawing/2014/main" xmlns="" id="{9494EDA6-BCFB-F04D-9C47-9A57E9785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30" y="3801455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Speech-to-Text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21280F07-2A78-3A43-8CEA-4C96A572E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66841" y="3774626"/>
            <a:ext cx="343092" cy="343092"/>
          </a:xfrm>
          <a:prstGeom prst="rect">
            <a:avLst/>
          </a:prstGeom>
        </p:spPr>
      </p:pic>
      <p:sp>
        <p:nvSpPr>
          <p:cNvPr id="105" name="TextBox 41">
            <a:extLst>
              <a:ext uri="{FF2B5EF4-FFF2-40B4-BE49-F238E27FC236}">
                <a16:creationId xmlns:a16="http://schemas.microsoft.com/office/drawing/2014/main" xmlns="" id="{55A68C20-B524-F941-9528-D5419D5D0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76" y="4430524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Text-to-Speech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AA33228C-60FE-C040-9CEB-8A79486CCB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66842" y="4315744"/>
            <a:ext cx="373022" cy="373022"/>
          </a:xfrm>
          <a:prstGeom prst="rect">
            <a:avLst/>
          </a:prstGeom>
        </p:spPr>
      </p:pic>
      <p:sp>
        <p:nvSpPr>
          <p:cNvPr id="10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074" y="1430515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Tone Analyzer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95BF1AC-75F6-4E48-A3FE-A19A39272F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013107" y="1380633"/>
            <a:ext cx="359871" cy="359871"/>
          </a:xfrm>
          <a:prstGeom prst="rect">
            <a:avLst/>
          </a:prstGeom>
        </p:spPr>
      </p:pic>
      <p:sp>
        <p:nvSpPr>
          <p:cNvPr id="117" name="TextBox 41">
            <a:extLst>
              <a:ext uri="{FF2B5EF4-FFF2-40B4-BE49-F238E27FC236}">
                <a16:creationId xmlns:a16="http://schemas.microsoft.com/office/drawing/2014/main" xmlns="" id="{7610FBD5-849E-0749-99BE-43BF91346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1" y="3092083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Visual Recognition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9FEA4FA0-822F-E14B-BC4B-CB7BD2235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69203" y="3001942"/>
            <a:ext cx="353012" cy="353012"/>
          </a:xfrm>
          <a:prstGeom prst="rect">
            <a:avLst/>
          </a:prstGeom>
        </p:spPr>
      </p:pic>
      <p:sp>
        <p:nvSpPr>
          <p:cNvPr id="122" name="TextBox 41">
            <a:extLst>
              <a:ext uri="{FF2B5EF4-FFF2-40B4-BE49-F238E27FC236}">
                <a16:creationId xmlns:a16="http://schemas.microsoft.com/office/drawing/2014/main" xmlns="" id="{03F02BC3-7F58-2C40-A1BB-E30858758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089" y="983826"/>
            <a:ext cx="1316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Assistant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xmlns="" id="{F380624D-FADA-4640-B488-C1769D66F63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83659" y="943309"/>
            <a:ext cx="392431" cy="392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1907" y="93322"/>
            <a:ext cx="246255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Products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85032" y="1210984"/>
            <a:ext cx="0" cy="3654199"/>
          </a:xfrm>
          <a:prstGeom prst="line">
            <a:avLst/>
          </a:prstGeom>
          <a:noFill/>
          <a:ln w="25400" cap="flat">
            <a:solidFill>
              <a:schemeClr val="accent1">
                <a:alpha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/>
          <p:cNvSpPr txBox="1"/>
          <p:nvPr/>
        </p:nvSpPr>
        <p:spPr>
          <a:xfrm>
            <a:off x="3883275" y="112726"/>
            <a:ext cx="221732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ctr"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Accelerators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6198853" y="1191539"/>
            <a:ext cx="0" cy="3657600"/>
          </a:xfrm>
          <a:prstGeom prst="line">
            <a:avLst/>
          </a:prstGeom>
          <a:noFill/>
          <a:ln w="25400" cap="flat">
            <a:solidFill>
              <a:schemeClr val="accent1">
                <a:alpha val="80000"/>
              </a:schemeClr>
            </a:solidFill>
            <a:prstDash val="solid"/>
            <a:round/>
          </a:ln>
          <a:effectLst>
            <a:outerShdw blurRad="50800" dist="50800" dir="5400000" algn="ctr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547660" y="157208"/>
            <a:ext cx="221732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ctr"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Expert Services</a:t>
            </a:r>
          </a:p>
        </p:txBody>
      </p:sp>
      <p:pic>
        <p:nvPicPr>
          <p:cNvPr id="77" name="Picture 27" descr="Picture 2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938701" y="1294383"/>
            <a:ext cx="302688" cy="32221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8240" y="1236201"/>
            <a:ext cx="1607396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Voice of the Customer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0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389" y="1855146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Customer Care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3" name="Picture 23" descr="Picture 2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941371" y="1813036"/>
            <a:ext cx="342194" cy="342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83" descr="Picture 2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3938702" y="2448081"/>
            <a:ext cx="423973" cy="423973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391" y="2473712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Expert Assist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822" y="3099799"/>
            <a:ext cx="447731" cy="434163"/>
          </a:xfrm>
          <a:prstGeom prst="rect">
            <a:avLst/>
          </a:prstGeom>
          <a:solidFill>
            <a:srgbClr val="AEAEAE">
              <a:lumMod val="75000"/>
              <a:alpha val="0"/>
            </a:srgbClr>
          </a:solidFill>
          <a:effectLst>
            <a:outerShdw blurRad="50800" dist="50800" dir="5400000" algn="ctr" rotWithShape="0">
              <a:srgbClr val="FFFFFF">
                <a:alpha val="0"/>
              </a:srgbClr>
            </a:outerShdw>
          </a:effectLst>
        </p:spPr>
      </p:pic>
      <p:sp>
        <p:nvSpPr>
          <p:cNvPr id="9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558" y="3144201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Compliance Assist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6">
            <a:lum bright="70000" contrast="-70000"/>
          </a:blip>
          <a:stretch>
            <a:fillRect/>
          </a:stretch>
        </p:blipFill>
        <p:spPr>
          <a:xfrm>
            <a:off x="6589773" y="1164990"/>
            <a:ext cx="419101" cy="419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lum bright="70000" contrast="-70000"/>
          </a:blip>
          <a:stretch>
            <a:fillRect/>
          </a:stretch>
        </p:blipFill>
        <p:spPr>
          <a:xfrm>
            <a:off x="6626290" y="1723434"/>
            <a:ext cx="339837" cy="3617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8">
            <a:lum bright="70000" contrast="-70000"/>
          </a:blip>
          <a:stretch>
            <a:fillRect/>
          </a:stretch>
        </p:blipFill>
        <p:spPr>
          <a:xfrm>
            <a:off x="6626290" y="2333498"/>
            <a:ext cx="340301" cy="340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9">
            <a:lum bright="70000" contrast="-70000"/>
          </a:blip>
          <a:stretch>
            <a:fillRect/>
          </a:stretch>
        </p:blipFill>
        <p:spPr>
          <a:xfrm>
            <a:off x="6643560" y="2816966"/>
            <a:ext cx="418128" cy="418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0">
            <a:lum bright="70000" contrast="-70000"/>
          </a:blip>
          <a:stretch>
            <a:fillRect/>
          </a:stretch>
        </p:blipFill>
        <p:spPr>
          <a:xfrm>
            <a:off x="6626290" y="3407635"/>
            <a:ext cx="407091" cy="4070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113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310" y="1247580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Design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4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310" y="1796310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Learn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625" y="2345039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Plan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950" y="2844651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Build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3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451" y="3444839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Deploy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127" y="3980472"/>
            <a:ext cx="20004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On </a:t>
            </a: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Demand Consulting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1">
            <a:lum bright="70000" contrast="-70000"/>
          </a:blip>
          <a:stretch>
            <a:fillRect/>
          </a:stretch>
        </p:blipFill>
        <p:spPr>
          <a:xfrm>
            <a:off x="6643561" y="3895764"/>
            <a:ext cx="469100" cy="469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95" y="1834824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Compare &amp; Comply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0721C67-406B-6646-931B-6D5D7D910FB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0244" y="1853250"/>
            <a:ext cx="240482" cy="274837"/>
          </a:xfrm>
          <a:prstGeom prst="rect">
            <a:avLst/>
          </a:prstGeom>
        </p:spPr>
      </p:pic>
      <p:sp>
        <p:nvSpPr>
          <p:cNvPr id="52" name="TextBox 41">
            <a:extLst>
              <a:ext uri="{FF2B5EF4-FFF2-40B4-BE49-F238E27FC236}">
                <a16:creationId xmlns:a16="http://schemas.microsoft.com/office/drawing/2014/main" xmlns="" id="{03F02BC3-7F58-2C40-A1BB-E30858758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089" y="4810762"/>
            <a:ext cx="1316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Explorer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35102" y="3854284"/>
            <a:ext cx="726074" cy="38227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065290" y="3870573"/>
            <a:ext cx="706129" cy="494290"/>
          </a:xfrm>
          <a:prstGeom prst="rect">
            <a:avLst/>
          </a:prstGeom>
        </p:spPr>
      </p:pic>
      <p:pic>
        <p:nvPicPr>
          <p:cNvPr id="1026" name="Picture 2" descr="mage result for workday logo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65" y="4465085"/>
            <a:ext cx="1059888" cy="4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736" y="4496539"/>
            <a:ext cx="20004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+ Custom Engagements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5" name="Slide Number Placeholder 1">
            <a:extLst>
              <a:ext uri="{FF2B5EF4-FFF2-40B4-BE49-F238E27FC236}">
                <a16:creationId xmlns:a16="http://schemas.microsoft.com/office/drawing/2014/main" xmlns="" id="{A1140426-9EC8-4041-9895-1856DC860195}"/>
              </a:ext>
            </a:extLst>
          </p:cNvPr>
          <p:cNvSpPr txBox="1">
            <a:spLocks/>
          </p:cNvSpPr>
          <p:nvPr/>
        </p:nvSpPr>
        <p:spPr>
          <a:xfrm>
            <a:off x="8607955" y="4898100"/>
            <a:ext cx="380852" cy="22552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38">
              <a:defRPr/>
            </a:pPr>
            <a:fld id="{D0BE6F14-FF48-0F4F-A8AA-2E3F25371E4A}" type="slidenum">
              <a:rPr lang="en-US" sz="600">
                <a:solidFill>
                  <a:srgbClr val="FFFFFF"/>
                </a:solidFill>
                <a:latin typeface="IBM Plex Sans"/>
              </a:rPr>
              <a:pPr algn="r" defTabSz="685738">
                <a:defRPr/>
              </a:pPr>
              <a:t>4</a:t>
            </a:fld>
            <a:endParaRPr lang="en-US" sz="600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608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23067</TotalTime>
  <Words>246</Words>
  <Application>Microsoft Macintosh PowerPoint</Application>
  <PresentationFormat>On-screen Show (16:9)</PresentationFormat>
  <Paragraphs>61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blk_background_2017</vt:lpstr>
      <vt:lpstr>dk_blu_background_2017</vt:lpstr>
      <vt:lpstr>gry_background_2017</vt:lpstr>
      <vt:lpstr>wht_background_2017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Becky Hui Chan</dc:creator>
  <cp:lastModifiedBy>CCFA FA</cp:lastModifiedBy>
  <cp:revision>141</cp:revision>
  <dcterms:created xsi:type="dcterms:W3CDTF">2017-12-06T17:58:07Z</dcterms:created>
  <dcterms:modified xsi:type="dcterms:W3CDTF">2019-11-18T20:48:24Z</dcterms:modified>
</cp:coreProperties>
</file>